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7772400" cy="10058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28">
          <p15:clr>
            <a:srgbClr val="A4A3A4"/>
          </p15:clr>
        </p15:guide>
        <p15:guide id="2" pos="475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2CA91"/>
    <a:srgbClr val="33006F"/>
    <a:srgbClr val="33006D"/>
    <a:srgbClr val="33005C"/>
    <a:srgbClr val="4B2E5C"/>
    <a:srgbClr val="25005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46" d="100"/>
          <a:sy n="46" d="100"/>
        </p:scale>
        <p:origin x="2056" y="56"/>
      </p:cViewPr>
      <p:guideLst>
        <p:guide orient="horz" pos="128"/>
        <p:guide pos="475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230896" y="230904"/>
            <a:ext cx="7335117" cy="9621112"/>
          </a:xfrm>
          <a:prstGeom prst="rect">
            <a:avLst/>
          </a:prstGeom>
          <a:solidFill>
            <a:srgbClr val="211641"/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184797" y="811277"/>
            <a:ext cx="2381215" cy="17197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53480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8620" y="402802"/>
            <a:ext cx="6995160" cy="16764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8620" y="2346961"/>
            <a:ext cx="6995160" cy="6638079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88620" y="9322647"/>
            <a:ext cx="1813560" cy="535517"/>
          </a:xfrm>
          <a:prstGeom prst="rect">
            <a:avLst/>
          </a:prstGeom>
        </p:spPr>
        <p:txBody>
          <a:bodyPr/>
          <a:lstStyle/>
          <a:p>
            <a:fld id="{BF33B7E4-E687-A94D-816C-E9B1A1637B77}" type="datetimeFigureOut">
              <a:rPr lang="en-US" smtClean="0"/>
              <a:t>1/9/2025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55570" y="9322647"/>
            <a:ext cx="2461260" cy="535517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570220" y="9322647"/>
            <a:ext cx="1813560" cy="535517"/>
          </a:xfrm>
          <a:prstGeom prst="rect">
            <a:avLst/>
          </a:prstGeom>
        </p:spPr>
        <p:txBody>
          <a:bodyPr/>
          <a:lstStyle/>
          <a:p>
            <a:fld id="{A538EF99-331F-004D-8563-E38B9BD6FE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34335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790281" y="591397"/>
            <a:ext cx="1485662" cy="12586970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0598" y="591397"/>
            <a:ext cx="4330144" cy="1258697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88620" y="9322647"/>
            <a:ext cx="1813560" cy="535517"/>
          </a:xfrm>
          <a:prstGeom prst="rect">
            <a:avLst/>
          </a:prstGeom>
        </p:spPr>
        <p:txBody>
          <a:bodyPr/>
          <a:lstStyle/>
          <a:p>
            <a:fld id="{BF33B7E4-E687-A94D-816C-E9B1A1637B77}" type="datetimeFigureOut">
              <a:rPr lang="en-US" smtClean="0"/>
              <a:t>1/9/2025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55570" y="9322647"/>
            <a:ext cx="2461260" cy="535517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570220" y="9322647"/>
            <a:ext cx="1813560" cy="535517"/>
          </a:xfrm>
          <a:prstGeom prst="rect">
            <a:avLst/>
          </a:prstGeom>
        </p:spPr>
        <p:txBody>
          <a:bodyPr/>
          <a:lstStyle/>
          <a:p>
            <a:fld id="{A538EF99-331F-004D-8563-E38B9BD6FE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06605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8620" y="402802"/>
            <a:ext cx="6995160" cy="16764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" y="2346961"/>
            <a:ext cx="6995160" cy="6638079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88620" y="9322647"/>
            <a:ext cx="1813560" cy="535517"/>
          </a:xfrm>
          <a:prstGeom prst="rect">
            <a:avLst/>
          </a:prstGeom>
        </p:spPr>
        <p:txBody>
          <a:bodyPr/>
          <a:lstStyle/>
          <a:p>
            <a:fld id="{BF33B7E4-E687-A94D-816C-E9B1A1637B77}" type="datetimeFigureOut">
              <a:rPr lang="en-US" smtClean="0"/>
              <a:t>1/9/2025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55570" y="9322647"/>
            <a:ext cx="2461260" cy="535517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570220" y="9322647"/>
            <a:ext cx="1813560" cy="535517"/>
          </a:xfrm>
          <a:prstGeom prst="rect">
            <a:avLst/>
          </a:prstGeom>
        </p:spPr>
        <p:txBody>
          <a:bodyPr/>
          <a:lstStyle/>
          <a:p>
            <a:fld id="{A538EF99-331F-004D-8563-E38B9BD6FE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97640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3966" y="6463454"/>
            <a:ext cx="6606540" cy="1997710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3966" y="4263180"/>
            <a:ext cx="6606540" cy="2200274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88620" y="9322647"/>
            <a:ext cx="1813560" cy="535517"/>
          </a:xfrm>
          <a:prstGeom prst="rect">
            <a:avLst/>
          </a:prstGeom>
        </p:spPr>
        <p:txBody>
          <a:bodyPr/>
          <a:lstStyle/>
          <a:p>
            <a:fld id="{BF33B7E4-E687-A94D-816C-E9B1A1637B77}" type="datetimeFigureOut">
              <a:rPr lang="en-US" smtClean="0"/>
              <a:t>1/9/2025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55570" y="9322647"/>
            <a:ext cx="2461260" cy="535517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570220" y="9322647"/>
            <a:ext cx="1813560" cy="535517"/>
          </a:xfrm>
          <a:prstGeom prst="rect">
            <a:avLst/>
          </a:prstGeom>
        </p:spPr>
        <p:txBody>
          <a:bodyPr/>
          <a:lstStyle/>
          <a:p>
            <a:fld id="{A538EF99-331F-004D-8563-E38B9BD6FE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94098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8620" y="402802"/>
            <a:ext cx="6995160" cy="16764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30597" y="3441277"/>
            <a:ext cx="2907903" cy="973709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368040" y="3441277"/>
            <a:ext cx="2907904" cy="973709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620" y="9322647"/>
            <a:ext cx="1813560" cy="535517"/>
          </a:xfrm>
          <a:prstGeom prst="rect">
            <a:avLst/>
          </a:prstGeom>
        </p:spPr>
        <p:txBody>
          <a:bodyPr/>
          <a:lstStyle/>
          <a:p>
            <a:fld id="{BF33B7E4-E687-A94D-816C-E9B1A1637B77}" type="datetimeFigureOut">
              <a:rPr lang="en-US" smtClean="0"/>
              <a:t>1/9/2025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655570" y="9322647"/>
            <a:ext cx="2461260" cy="535517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570220" y="9322647"/>
            <a:ext cx="1813560" cy="535517"/>
          </a:xfrm>
          <a:prstGeom prst="rect">
            <a:avLst/>
          </a:prstGeom>
        </p:spPr>
        <p:txBody>
          <a:bodyPr/>
          <a:lstStyle/>
          <a:p>
            <a:fld id="{A538EF99-331F-004D-8563-E38B9BD6FE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39824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8620" y="402802"/>
            <a:ext cx="6995160" cy="16764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" y="2251499"/>
            <a:ext cx="3434160" cy="938318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8620" y="3189817"/>
            <a:ext cx="3434160" cy="5795222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8272" y="2251499"/>
            <a:ext cx="3435509" cy="938318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48272" y="3189817"/>
            <a:ext cx="3435509" cy="5795222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388620" y="9322647"/>
            <a:ext cx="1813560" cy="535517"/>
          </a:xfrm>
          <a:prstGeom prst="rect">
            <a:avLst/>
          </a:prstGeom>
        </p:spPr>
        <p:txBody>
          <a:bodyPr/>
          <a:lstStyle/>
          <a:p>
            <a:fld id="{BF33B7E4-E687-A94D-816C-E9B1A1637B77}" type="datetimeFigureOut">
              <a:rPr lang="en-US" smtClean="0"/>
              <a:t>1/9/2025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2655570" y="9322647"/>
            <a:ext cx="2461260" cy="535517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5570220" y="9322647"/>
            <a:ext cx="1813560" cy="535517"/>
          </a:xfrm>
          <a:prstGeom prst="rect">
            <a:avLst/>
          </a:prstGeom>
        </p:spPr>
        <p:txBody>
          <a:bodyPr/>
          <a:lstStyle/>
          <a:p>
            <a:fld id="{A538EF99-331F-004D-8563-E38B9BD6FE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79496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8620" y="402802"/>
            <a:ext cx="6995160" cy="16764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388620" y="9322647"/>
            <a:ext cx="1813560" cy="535517"/>
          </a:xfrm>
          <a:prstGeom prst="rect">
            <a:avLst/>
          </a:prstGeom>
        </p:spPr>
        <p:txBody>
          <a:bodyPr/>
          <a:lstStyle/>
          <a:p>
            <a:fld id="{BF33B7E4-E687-A94D-816C-E9B1A1637B77}" type="datetimeFigureOut">
              <a:rPr lang="en-US" smtClean="0"/>
              <a:t>1/9/2025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655570" y="9322647"/>
            <a:ext cx="2461260" cy="535517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5570220" y="9322647"/>
            <a:ext cx="1813560" cy="535517"/>
          </a:xfrm>
          <a:prstGeom prst="rect">
            <a:avLst/>
          </a:prstGeom>
        </p:spPr>
        <p:txBody>
          <a:bodyPr/>
          <a:lstStyle/>
          <a:p>
            <a:fld id="{A538EF99-331F-004D-8563-E38B9BD6FE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43938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388620" y="9322647"/>
            <a:ext cx="1813560" cy="535517"/>
          </a:xfrm>
          <a:prstGeom prst="rect">
            <a:avLst/>
          </a:prstGeom>
        </p:spPr>
        <p:txBody>
          <a:bodyPr/>
          <a:lstStyle/>
          <a:p>
            <a:fld id="{BF33B7E4-E687-A94D-816C-E9B1A1637B77}" type="datetimeFigureOut">
              <a:rPr lang="en-US" smtClean="0"/>
              <a:t>1/9/2025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2655570" y="9322647"/>
            <a:ext cx="2461260" cy="535517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5570220" y="9322647"/>
            <a:ext cx="1813560" cy="535517"/>
          </a:xfrm>
          <a:prstGeom prst="rect">
            <a:avLst/>
          </a:prstGeom>
        </p:spPr>
        <p:txBody>
          <a:bodyPr/>
          <a:lstStyle/>
          <a:p>
            <a:fld id="{A538EF99-331F-004D-8563-E38B9BD6FE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51415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8620" y="400473"/>
            <a:ext cx="2557066" cy="170434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38792" y="400474"/>
            <a:ext cx="4344988" cy="8584566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8620" y="2104814"/>
            <a:ext cx="2557066" cy="688022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620" y="9322647"/>
            <a:ext cx="1813560" cy="535517"/>
          </a:xfrm>
          <a:prstGeom prst="rect">
            <a:avLst/>
          </a:prstGeom>
        </p:spPr>
        <p:txBody>
          <a:bodyPr/>
          <a:lstStyle/>
          <a:p>
            <a:fld id="{BF33B7E4-E687-A94D-816C-E9B1A1637B77}" type="datetimeFigureOut">
              <a:rPr lang="en-US" smtClean="0"/>
              <a:t>1/9/2025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655570" y="9322647"/>
            <a:ext cx="2461260" cy="535517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570220" y="9322647"/>
            <a:ext cx="1813560" cy="535517"/>
          </a:xfrm>
          <a:prstGeom prst="rect">
            <a:avLst/>
          </a:prstGeom>
        </p:spPr>
        <p:txBody>
          <a:bodyPr/>
          <a:lstStyle/>
          <a:p>
            <a:fld id="{A538EF99-331F-004D-8563-E38B9BD6FE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02516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3445" y="7040880"/>
            <a:ext cx="4663440" cy="831216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3445" y="898737"/>
            <a:ext cx="4663440" cy="603504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3445" y="7872096"/>
            <a:ext cx="4663440" cy="118046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620" y="9322647"/>
            <a:ext cx="1813560" cy="535517"/>
          </a:xfrm>
          <a:prstGeom prst="rect">
            <a:avLst/>
          </a:prstGeom>
        </p:spPr>
        <p:txBody>
          <a:bodyPr/>
          <a:lstStyle/>
          <a:p>
            <a:fld id="{BF33B7E4-E687-A94D-816C-E9B1A1637B77}" type="datetimeFigureOut">
              <a:rPr lang="en-US" smtClean="0"/>
              <a:t>1/9/2025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655570" y="9322647"/>
            <a:ext cx="2461260" cy="535517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570220" y="9322647"/>
            <a:ext cx="1813560" cy="535517"/>
          </a:xfrm>
          <a:prstGeom prst="rect">
            <a:avLst/>
          </a:prstGeom>
        </p:spPr>
        <p:txBody>
          <a:bodyPr/>
          <a:lstStyle/>
          <a:p>
            <a:fld id="{A538EF99-331F-004D-8563-E38B9BD6FE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60214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16022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ashington.zoom.us/j/3361725467?omn=98784106711" TargetMode="External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ctrTitle" idx="4294967295"/>
          </p:nvPr>
        </p:nvSpPr>
        <p:spPr>
          <a:xfrm>
            <a:off x="380241" y="1402772"/>
            <a:ext cx="6297650" cy="2510457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/>
          <a:p>
            <a:pPr algn="l"/>
            <a:r>
              <a:rPr lang="en-US" sz="2800" cap="all" dirty="0">
                <a:solidFill>
                  <a:schemeClr val="bg1"/>
                </a:solidFill>
                <a:latin typeface="Uni Sans Light"/>
                <a:cs typeface="Uni Sans Light"/>
              </a:rPr>
              <a:t>LSJ/Pol S in Rome 2025: </a:t>
            </a:r>
            <a:br>
              <a:rPr lang="en-US" sz="2800" cap="all" dirty="0">
                <a:solidFill>
                  <a:schemeClr val="bg1"/>
                </a:solidFill>
                <a:latin typeface="Uni Sans Light"/>
                <a:cs typeface="Uni Sans Light"/>
              </a:rPr>
            </a:br>
            <a:r>
              <a:rPr lang="en-US" sz="2800" cap="all" dirty="0">
                <a:solidFill>
                  <a:schemeClr val="bg1"/>
                </a:solidFill>
                <a:latin typeface="Uni Sans Light"/>
                <a:cs typeface="Uni Sans Light"/>
              </a:rPr>
              <a:t>Comparative Legal Cultures &amp; Individual Rights: </a:t>
            </a:r>
            <a:br>
              <a:rPr lang="en-US" sz="2800" cap="all" dirty="0">
                <a:solidFill>
                  <a:schemeClr val="bg1"/>
                </a:solidFill>
                <a:latin typeface="Uni Sans Light"/>
                <a:cs typeface="Uni Sans Light"/>
              </a:rPr>
            </a:br>
            <a:r>
              <a:rPr lang="en-US" sz="2800" cap="all" dirty="0">
                <a:solidFill>
                  <a:schemeClr val="bg1"/>
                </a:solidFill>
                <a:latin typeface="Uni Sans Light"/>
                <a:cs typeface="Uni Sans Light"/>
              </a:rPr>
              <a:t>Italy, </a:t>
            </a:r>
            <a:r>
              <a:rPr lang="en-US" sz="2800" cap="all" dirty="0" err="1">
                <a:solidFill>
                  <a:schemeClr val="bg1"/>
                </a:solidFill>
                <a:latin typeface="Uni Sans Light"/>
                <a:cs typeface="Uni Sans Light"/>
              </a:rPr>
              <a:t>U.s.</a:t>
            </a:r>
            <a:r>
              <a:rPr lang="en-US" sz="2800" cap="all" dirty="0">
                <a:solidFill>
                  <a:schemeClr val="bg1"/>
                </a:solidFill>
                <a:latin typeface="Uni Sans Light"/>
                <a:cs typeface="Uni Sans Light"/>
              </a:rPr>
              <a:t> and Europe </a:t>
            </a:r>
            <a:br>
              <a:rPr lang="en-US" sz="2800" cap="all" dirty="0">
                <a:solidFill>
                  <a:schemeClr val="bg1"/>
                </a:solidFill>
                <a:latin typeface="Uni Sans Light"/>
                <a:cs typeface="Uni Sans Light"/>
              </a:rPr>
            </a:br>
            <a:br>
              <a:rPr lang="en-US" sz="2800" cap="all" dirty="0">
                <a:solidFill>
                  <a:schemeClr val="bg1"/>
                </a:solidFill>
                <a:latin typeface="Uni Sans Light"/>
                <a:cs typeface="Uni Sans Light"/>
              </a:rPr>
            </a:br>
            <a:r>
              <a:rPr lang="en-US" sz="3600" b="1" cap="all" dirty="0">
                <a:solidFill>
                  <a:schemeClr val="bg1"/>
                </a:solidFill>
                <a:latin typeface="Uni Sans Light"/>
                <a:cs typeface="Uni Sans Light"/>
              </a:rPr>
              <a:t>STUDY ABROAD Info </a:t>
            </a:r>
            <a:r>
              <a:rPr lang="en-US" sz="3600" b="1" cap="all" dirty="0" err="1">
                <a:solidFill>
                  <a:schemeClr val="bg1"/>
                </a:solidFill>
                <a:latin typeface="Uni Sans Light"/>
                <a:cs typeface="Uni Sans Light"/>
              </a:rPr>
              <a:t>sessionS</a:t>
            </a:r>
            <a:r>
              <a:rPr lang="en-US" sz="3600" b="1" cap="all" dirty="0">
                <a:solidFill>
                  <a:schemeClr val="bg1"/>
                </a:solidFill>
                <a:latin typeface="Uni Sans Light"/>
                <a:cs typeface="Uni Sans Light"/>
              </a:rPr>
              <a:t>:</a:t>
            </a:r>
            <a:br>
              <a:rPr lang="en-US" sz="4000" cap="all" dirty="0">
                <a:solidFill>
                  <a:schemeClr val="bg1"/>
                </a:solidFill>
                <a:latin typeface="Uni Sans Light"/>
                <a:cs typeface="Uni Sans Light"/>
              </a:rPr>
            </a:br>
            <a:endParaRPr lang="en-US" sz="4000" cap="all" dirty="0">
              <a:solidFill>
                <a:schemeClr val="bg1"/>
              </a:solidFill>
              <a:latin typeface="Uni Sans Light"/>
              <a:cs typeface="Uni Sans Light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0241" y="3544724"/>
            <a:ext cx="2274395" cy="181468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581891" y="3913229"/>
            <a:ext cx="5957454" cy="6217087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>
              <a:spcAft>
                <a:spcPts val="600"/>
              </a:spcAft>
            </a:pPr>
            <a:r>
              <a:rPr lang="en-US" sz="2000" b="1" cap="all" dirty="0">
                <a:solidFill>
                  <a:schemeClr val="bg1"/>
                </a:solidFill>
                <a:latin typeface="Abadi Extra Light" panose="020F0502020204030204" pitchFamily="34" charset="0"/>
                <a:cs typeface="Uni Sans Light"/>
              </a:rPr>
              <a:t>Mon Jan 13 /  12PM-1PM</a:t>
            </a:r>
          </a:p>
          <a:p>
            <a:pPr>
              <a:spcAft>
                <a:spcPts val="600"/>
              </a:spcAft>
            </a:pPr>
            <a:r>
              <a:rPr lang="en-US" sz="2000" b="1" cap="all" dirty="0">
                <a:solidFill>
                  <a:schemeClr val="bg1"/>
                </a:solidFill>
                <a:latin typeface="Abadi Extra Light" panose="020F0502020204030204" pitchFamily="34" charset="0"/>
                <a:cs typeface="Uni Sans Light"/>
              </a:rPr>
              <a:t>In Person in SMITH 320</a:t>
            </a:r>
          </a:p>
          <a:p>
            <a:pPr>
              <a:spcAft>
                <a:spcPts val="600"/>
              </a:spcAft>
            </a:pPr>
            <a:endParaRPr lang="en-US" sz="2000" b="1" cap="all" dirty="0">
              <a:solidFill>
                <a:schemeClr val="bg1"/>
              </a:solidFill>
              <a:latin typeface="Abadi Extra Light" panose="020F0502020204030204" pitchFamily="34" charset="0"/>
              <a:cs typeface="Uni Sans Light"/>
            </a:endParaRPr>
          </a:p>
          <a:p>
            <a:pPr>
              <a:spcAft>
                <a:spcPts val="600"/>
              </a:spcAft>
            </a:pPr>
            <a:r>
              <a:rPr lang="en-US" sz="2000" b="1" cap="all" dirty="0">
                <a:solidFill>
                  <a:schemeClr val="bg1"/>
                </a:solidFill>
                <a:latin typeface="Abadi Extra Light" panose="020F0502020204030204" pitchFamily="34" charset="0"/>
                <a:cs typeface="Uni Sans Light"/>
              </a:rPr>
              <a:t>Fri Jan 17 /</a:t>
            </a:r>
            <a:r>
              <a:rPr lang="en-US" sz="2000" b="1" cap="all" baseline="30000" dirty="0">
                <a:solidFill>
                  <a:schemeClr val="bg1"/>
                </a:solidFill>
                <a:latin typeface="Abadi Extra Light" panose="020F0502020204030204" pitchFamily="34" charset="0"/>
                <a:cs typeface="Uni Sans Light"/>
              </a:rPr>
              <a:t>    </a:t>
            </a:r>
            <a:r>
              <a:rPr lang="en-US" sz="2000" b="1" cap="all" dirty="0">
                <a:solidFill>
                  <a:schemeClr val="bg1"/>
                </a:solidFill>
                <a:latin typeface="Abadi Extra Light" panose="020F0502020204030204" pitchFamily="34" charset="0"/>
                <a:cs typeface="Uni Sans Light"/>
              </a:rPr>
              <a:t>12PM-1PM</a:t>
            </a:r>
          </a:p>
          <a:p>
            <a:pPr marL="0" marR="0" algn="l"/>
            <a:r>
              <a:rPr lang="en-US" sz="2000" b="1" cap="all" dirty="0" err="1">
                <a:solidFill>
                  <a:schemeClr val="bg1"/>
                </a:solidFill>
                <a:latin typeface="Abadi Extra Light" panose="020F0502020204030204" pitchFamily="34" charset="0"/>
                <a:cs typeface="Uni Sans Light"/>
              </a:rPr>
              <a:t>Zoom:</a:t>
            </a:r>
            <a:r>
              <a:rPr lang="en-US" sz="2000" b="0" i="0" dirty="0" err="1">
                <a:solidFill>
                  <a:schemeClr val="bg2"/>
                </a:solidFill>
                <a:effectLst/>
                <a:latin typeface="Abadi Extra Light" panose="020F0502020204030204" pitchFamily="34" charset="0"/>
                <a:hlinkClick r:id="rId3" tooltip="https://washington.zoom.us/j/3361725467?omn=98784106711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</a:t>
            </a:r>
            <a:r>
              <a:rPr lang="en-US" sz="2000" b="0" i="0" dirty="0">
                <a:solidFill>
                  <a:schemeClr val="bg2"/>
                </a:solidFill>
                <a:effectLst/>
                <a:latin typeface="Abadi Extra Light" panose="020F0502020204030204" pitchFamily="34" charset="0"/>
                <a:hlinkClick r:id="rId3" tooltip="https://washington.zoom.us/j/3361725467?omn=98784106711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://washington.zoom.us/j/3361725467?omn=98784106711</a:t>
            </a:r>
            <a:endParaRPr lang="en-US" sz="2000" b="0" i="0" dirty="0">
              <a:solidFill>
                <a:schemeClr val="bg2"/>
              </a:solidFill>
              <a:effectLst/>
              <a:latin typeface="Abadi Extra Light" panose="020F0502020204030204" pitchFamily="34" charset="0"/>
            </a:endParaRPr>
          </a:p>
          <a:p>
            <a:pPr marL="0" marR="0" algn="l"/>
            <a:endParaRPr lang="en-US" sz="2000" dirty="0">
              <a:solidFill>
                <a:schemeClr val="bg2"/>
              </a:solidFill>
              <a:latin typeface="Abadi Extra Light" panose="020F0502020204030204" pitchFamily="34" charset="0"/>
            </a:endParaRPr>
          </a:p>
          <a:p>
            <a:pPr marL="0" marR="0" algn="l"/>
            <a:r>
              <a:rPr lang="en-US" sz="2000" b="1" i="0" dirty="0">
                <a:solidFill>
                  <a:schemeClr val="bg2"/>
                </a:solidFill>
                <a:effectLst/>
                <a:latin typeface="Abadi Extra Light" panose="020F0502020204030204" pitchFamily="34" charset="0"/>
              </a:rPr>
              <a:t>SAT JAN 18</a:t>
            </a:r>
            <a:r>
              <a:rPr lang="en-US" sz="2000" b="1" baseline="30000" dirty="0">
                <a:solidFill>
                  <a:schemeClr val="bg2"/>
                </a:solidFill>
                <a:latin typeface="Abadi Extra Light" panose="020F0502020204030204" pitchFamily="34" charset="0"/>
              </a:rPr>
              <a:t> </a:t>
            </a:r>
            <a:r>
              <a:rPr lang="en-US" sz="2000" b="1" i="0" dirty="0">
                <a:solidFill>
                  <a:schemeClr val="bg2"/>
                </a:solidFill>
                <a:effectLst/>
                <a:latin typeface="Abadi Extra Light" panose="020F0502020204030204" pitchFamily="34" charset="0"/>
              </a:rPr>
              <a:t> / 11AM-12PM</a:t>
            </a:r>
          </a:p>
          <a:p>
            <a:r>
              <a:rPr lang="en-US" sz="2000" b="1" cap="all" dirty="0" err="1">
                <a:solidFill>
                  <a:schemeClr val="bg1"/>
                </a:solidFill>
                <a:latin typeface="Abadi Extra Light" panose="020F0502020204030204" pitchFamily="34" charset="0"/>
                <a:cs typeface="Uni Sans Light"/>
              </a:rPr>
              <a:t>Zoom:</a:t>
            </a:r>
            <a:r>
              <a:rPr lang="en-US" sz="2000" b="0" i="0" dirty="0" err="1">
                <a:solidFill>
                  <a:schemeClr val="bg2"/>
                </a:solidFill>
                <a:effectLst/>
                <a:latin typeface="Abadi Extra Light" panose="020F0502020204030204" pitchFamily="34" charset="0"/>
                <a:hlinkClick r:id="rId3" tooltip="https://washington.zoom.us/j/3361725467?omn=98784106711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</a:t>
            </a:r>
            <a:r>
              <a:rPr lang="en-US" sz="2000" b="0" i="0" dirty="0">
                <a:solidFill>
                  <a:schemeClr val="bg2"/>
                </a:solidFill>
                <a:effectLst/>
                <a:latin typeface="Abadi Extra Light" panose="020F0502020204030204" pitchFamily="34" charset="0"/>
                <a:hlinkClick r:id="rId3" tooltip="https://washington.zoom.us/j/3361725467?omn=98784106711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://washington.zoom.us/j/3361725467?omn=98784106711</a:t>
            </a:r>
            <a:endParaRPr lang="en-US" sz="2000" b="0" i="0" dirty="0">
              <a:solidFill>
                <a:schemeClr val="bg2"/>
              </a:solidFill>
              <a:effectLst/>
              <a:latin typeface="Abadi Extra Light" panose="020F0502020204030204" pitchFamily="34" charset="0"/>
            </a:endParaRPr>
          </a:p>
          <a:p>
            <a:pPr marL="0" marR="0" algn="l"/>
            <a:endParaRPr lang="en-US" sz="2000" dirty="0">
              <a:solidFill>
                <a:schemeClr val="bg2"/>
              </a:solidFill>
              <a:latin typeface="Abadi Extra Light" panose="020F0502020204030204" pitchFamily="34" charset="0"/>
            </a:endParaRPr>
          </a:p>
          <a:p>
            <a:pPr marL="0" marR="0" algn="l"/>
            <a:r>
              <a:rPr lang="en-US" sz="2000" b="1" dirty="0">
                <a:solidFill>
                  <a:schemeClr val="bg2"/>
                </a:solidFill>
                <a:latin typeface="Abadi Extra Light" panose="020F0502020204030204" pitchFamily="34" charset="0"/>
              </a:rPr>
              <a:t>EARLY FALL QUARTER 2025 Program Dates: </a:t>
            </a:r>
          </a:p>
          <a:p>
            <a:pPr marL="0" marR="0" algn="l"/>
            <a:r>
              <a:rPr lang="en-US" sz="2000" dirty="0">
                <a:solidFill>
                  <a:schemeClr val="bg2"/>
                </a:solidFill>
                <a:latin typeface="Abadi Extra Light" panose="020F0502020204030204" pitchFamily="34" charset="0"/>
              </a:rPr>
              <a:t>Arriving: Sat, Aug 23/Departing: Friday, Sept 19</a:t>
            </a:r>
          </a:p>
          <a:p>
            <a:pPr marL="0" marR="0" algn="l"/>
            <a:r>
              <a:rPr lang="en-US" sz="2000" b="1" dirty="0">
                <a:solidFill>
                  <a:schemeClr val="bg2"/>
                </a:solidFill>
                <a:latin typeface="Abadi Extra Light" panose="020F0502020204030204" pitchFamily="34" charset="0"/>
              </a:rPr>
              <a:t>5 Credits: </a:t>
            </a:r>
            <a:r>
              <a:rPr lang="en-US" sz="2000" b="1" i="0" dirty="0">
                <a:solidFill>
                  <a:schemeClr val="bg2"/>
                </a:solidFill>
                <a:effectLst/>
                <a:latin typeface="Abadi Extra Light" panose="020F0502020204030204" pitchFamily="34" charset="0"/>
              </a:rPr>
              <a:t>LSJ  495(SSc) or Pol S 495 (SSc)</a:t>
            </a:r>
          </a:p>
          <a:p>
            <a:pPr marL="0" marR="0" algn="l"/>
            <a:r>
              <a:rPr lang="en-US" sz="2000" b="1" dirty="0">
                <a:solidFill>
                  <a:schemeClr val="bg2"/>
                </a:solidFill>
                <a:latin typeface="Abadi Extra Light" panose="020F0502020204030204" pitchFamily="34" charset="0"/>
              </a:rPr>
              <a:t>Program cost, fees, insurance=$5120.00</a:t>
            </a:r>
          </a:p>
          <a:p>
            <a:pPr marL="0" marR="0" algn="l"/>
            <a:r>
              <a:rPr lang="en-US" sz="2000" b="1" i="0" dirty="0">
                <a:solidFill>
                  <a:schemeClr val="bg2"/>
                </a:solidFill>
                <a:effectLst/>
                <a:latin typeface="Abadi Extra Light" panose="020F0502020204030204" pitchFamily="34" charset="0"/>
              </a:rPr>
              <a:t>Directors: Professor Walter Walsh, Law School &amp; </a:t>
            </a:r>
            <a:r>
              <a:rPr lang="en-US" sz="2000" b="1" i="0" dirty="0" err="1">
                <a:solidFill>
                  <a:schemeClr val="bg2"/>
                </a:solidFill>
                <a:effectLst/>
                <a:latin typeface="Abadi Extra Light" panose="020F0502020204030204" pitchFamily="34" charset="0"/>
              </a:rPr>
              <a:t>S.Tatta</a:t>
            </a:r>
            <a:endParaRPr lang="en-US" sz="2000" b="1" i="0" dirty="0">
              <a:solidFill>
                <a:schemeClr val="bg2"/>
              </a:solidFill>
              <a:effectLst/>
              <a:latin typeface="Abadi Extra Light" panose="020F0502020204030204" pitchFamily="34" charset="0"/>
            </a:endParaRPr>
          </a:p>
          <a:p>
            <a:pPr marL="0" marR="0" algn="l"/>
            <a:r>
              <a:rPr lang="en-US" sz="2000" b="1" dirty="0">
                <a:solidFill>
                  <a:schemeClr val="bg2"/>
                </a:solidFill>
                <a:latin typeface="Abadi Extra Light" panose="020F0502020204030204" pitchFamily="34" charset="0"/>
              </a:rPr>
              <a:t>Questions? Email Sabrina Tatta sabri@uw.edu</a:t>
            </a:r>
          </a:p>
          <a:p>
            <a:pPr marL="0" marR="0" algn="l"/>
            <a:r>
              <a:rPr lang="en-US" sz="1200" b="1" dirty="0">
                <a:solidFill>
                  <a:schemeClr val="bg2"/>
                </a:solidFill>
                <a:latin typeface="Abadi Extra Light" panose="020F0502020204030204" pitchFamily="34" charset="0"/>
              </a:rPr>
              <a:t>1/9/25 Program Approval Pending</a:t>
            </a:r>
            <a:endParaRPr lang="en-US" sz="1200" b="1" i="0" dirty="0">
              <a:solidFill>
                <a:schemeClr val="bg2"/>
              </a:solidFill>
              <a:effectLst/>
              <a:latin typeface="Abadi Extra Light" panose="020F0502020204030204" pitchFamily="34" charset="0"/>
            </a:endParaRPr>
          </a:p>
          <a:p>
            <a:pPr marL="0" marR="0" algn="l"/>
            <a:endParaRPr lang="en-US" sz="2400" dirty="0">
              <a:solidFill>
                <a:schemeClr val="bg2"/>
              </a:solidFill>
              <a:latin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05381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2702</TotalTime>
  <Words>156</Words>
  <Application>Microsoft Office PowerPoint</Application>
  <PresentationFormat>Custom</PresentationFormat>
  <Paragraphs>17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Abadi Extra Light</vt:lpstr>
      <vt:lpstr>Arial</vt:lpstr>
      <vt:lpstr>Segoe UI</vt:lpstr>
      <vt:lpstr>Uni Sans Light</vt:lpstr>
      <vt:lpstr>Office Theme</vt:lpstr>
      <vt:lpstr>LSJ/Pol S in Rome 2025:  Comparative Legal Cultures &amp; Individual Rights:  Italy, U.s. and Europe   STUDY ABROAD Info sessionS: </vt:lpstr>
    </vt:vector>
  </TitlesOfParts>
  <Company>UW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LOREM  IPSUM DOLOR  SIT AMET </dc:title>
  <dc:creator>Bradley Santos</dc:creator>
  <cp:lastModifiedBy>Sabrina M Tatta</cp:lastModifiedBy>
  <cp:revision>23</cp:revision>
  <dcterms:created xsi:type="dcterms:W3CDTF">2014-11-18T22:35:20Z</dcterms:created>
  <dcterms:modified xsi:type="dcterms:W3CDTF">2025-01-09T17:48:27Z</dcterms:modified>
</cp:coreProperties>
</file>